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63" d="100"/>
          <a:sy n="63" d="100"/>
        </p:scale>
        <p:origin x="16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3.jp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1501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4383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6135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4390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3078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2966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567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4095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5742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5402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324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0873A-E427-4490-B16E-8750FA008EE0}" type="datetimeFigureOut">
              <a:rPr lang="ru-RU" smtClean="0"/>
              <a:t>07.10.2016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F1D17-DDCA-46CB-9B28-C0A3A3E24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2632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Взаимные блокировки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7305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Allocation Graph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Направленный двудольный граф.</a:t>
            </a:r>
          </a:p>
          <a:p>
            <a:r>
              <a:rPr lang="ru-RU" dirty="0"/>
              <a:t>Два типа вершин: процессы и ресурсы.</a:t>
            </a:r>
          </a:p>
          <a:p>
            <a:r>
              <a:rPr lang="ru-RU" dirty="0"/>
              <a:t>Два типа дуг:</a:t>
            </a:r>
          </a:p>
          <a:p>
            <a:pPr lvl="1"/>
            <a:r>
              <a:rPr lang="ru-RU" dirty="0"/>
              <a:t>R→P – процесс P захватил и владеет ресурсом R</a:t>
            </a:r>
          </a:p>
          <a:p>
            <a:pPr lvl="1"/>
            <a:r>
              <a:rPr lang="ru-RU" dirty="0"/>
              <a:t>P →R – процесс P заблокировался на захвате ресурса R</a:t>
            </a:r>
          </a:p>
          <a:p>
            <a:r>
              <a:rPr lang="ru-RU" dirty="0"/>
              <a:t>По одной исходящей дуге на каждую вершину.</a:t>
            </a:r>
          </a:p>
          <a:p>
            <a:r>
              <a:rPr lang="ru-RU" dirty="0"/>
              <a:t>В нашем случае процессы – это потоки, а ресурсы – это </a:t>
            </a:r>
            <a:r>
              <a:rPr lang="ru-RU" dirty="0" err="1"/>
              <a:t>мьютексы</a:t>
            </a:r>
            <a:r>
              <a:rPr lang="ru-RU" dirty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733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Allocation Graph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38200" y="2534860"/>
            <a:ext cx="4724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000000"/>
                </a:solidFill>
                <a:latin typeface="SFSS1095"/>
              </a:rPr>
              <a:t>Поток</a:t>
            </a:r>
            <a:r>
              <a:rPr lang="en-US" sz="2400" dirty="0">
                <a:solidFill>
                  <a:srgbClr val="000000"/>
                </a:solidFill>
                <a:latin typeface="SFSS1095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SFSX1095"/>
              </a:rPr>
              <a:t>A</a:t>
            </a:r>
            <a:r>
              <a:rPr lang="ru-RU" sz="2400" dirty="0">
                <a:solidFill>
                  <a:srgbClr val="000000"/>
                </a:solidFill>
                <a:latin typeface="SFSX1095"/>
              </a:rPr>
              <a:t>		</a:t>
            </a:r>
            <a:r>
              <a:rPr lang="ru-RU" sz="2400" dirty="0">
                <a:solidFill>
                  <a:srgbClr val="000000"/>
                </a:solidFill>
                <a:latin typeface="SFSS1095"/>
              </a:rPr>
              <a:t>Поток</a:t>
            </a:r>
            <a:r>
              <a:rPr lang="en-US" sz="2400" dirty="0">
                <a:solidFill>
                  <a:srgbClr val="000000"/>
                </a:solidFill>
                <a:latin typeface="SFSS1095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SFSX1095"/>
              </a:rPr>
              <a:t>B</a:t>
            </a:r>
            <a:endParaRPr lang="ru-RU" sz="2400" dirty="0">
              <a:solidFill>
                <a:srgbClr val="000000"/>
              </a:solidFill>
              <a:latin typeface="SFSX1095"/>
            </a:endParaRPr>
          </a:p>
          <a:p>
            <a:endParaRPr lang="en-US" sz="2400" dirty="0">
              <a:solidFill>
                <a:srgbClr val="000000"/>
              </a:solidFill>
              <a:latin typeface="SFSX1095"/>
            </a:endParaRPr>
          </a:p>
          <a:p>
            <a:r>
              <a:rPr lang="en-US" sz="2400" dirty="0">
                <a:solidFill>
                  <a:srgbClr val="000000"/>
                </a:solidFill>
                <a:latin typeface="SFTT1095"/>
              </a:rPr>
              <a:t>M1.lock()</a:t>
            </a:r>
          </a:p>
          <a:p>
            <a:r>
              <a:rPr lang="ru-RU" sz="2400" dirty="0">
                <a:solidFill>
                  <a:srgbClr val="000000"/>
                </a:solidFill>
                <a:latin typeface="SFTT1095"/>
              </a:rPr>
              <a:t>			</a:t>
            </a:r>
            <a:r>
              <a:rPr lang="en-US" sz="2400" dirty="0">
                <a:solidFill>
                  <a:srgbClr val="000000"/>
                </a:solidFill>
                <a:latin typeface="SFTT1095"/>
              </a:rPr>
              <a:t>M2.lock()</a:t>
            </a:r>
          </a:p>
          <a:p>
            <a:r>
              <a:rPr lang="en-US" sz="2400" dirty="0">
                <a:solidFill>
                  <a:srgbClr val="FF0000"/>
                </a:solidFill>
                <a:latin typeface="SFTT1095"/>
              </a:rPr>
              <a:t>M2.lock()</a:t>
            </a:r>
          </a:p>
          <a:p>
            <a:r>
              <a:rPr lang="ru-RU" sz="2400" dirty="0">
                <a:solidFill>
                  <a:srgbClr val="FF0000"/>
                </a:solidFill>
                <a:latin typeface="SFTT1095"/>
              </a:rPr>
              <a:t>			</a:t>
            </a:r>
            <a:r>
              <a:rPr lang="en-US" sz="2400" dirty="0">
                <a:solidFill>
                  <a:srgbClr val="FF0000"/>
                </a:solidFill>
                <a:latin typeface="SFTT1095"/>
              </a:rPr>
              <a:t>M1.lock()</a:t>
            </a:r>
            <a:endParaRPr lang="ru-RU" sz="2400" dirty="0"/>
          </a:p>
        </p:txBody>
      </p:sp>
      <p:pic>
        <p:nvPicPr>
          <p:cNvPr id="5" name="Picture 781"/>
          <p:cNvPicPr/>
          <p:nvPr/>
        </p:nvPicPr>
        <p:blipFill>
          <a:blip r:embed="rId2"/>
          <a:stretch>
            <a:fillRect/>
          </a:stretch>
        </p:blipFill>
        <p:spPr>
          <a:xfrm>
            <a:off x="5750968" y="1690688"/>
            <a:ext cx="574434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319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Условия </a:t>
            </a:r>
            <a:r>
              <a:rPr lang="ru-RU" dirty="0" err="1"/>
              <a:t>Коффмана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Условия возникновения взаимной блокировки: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err="1"/>
              <a:t>mutual-exclusion</a:t>
            </a:r>
            <a:r>
              <a:rPr lang="ru-RU" dirty="0"/>
              <a:t> – каждым </a:t>
            </a:r>
            <a:r>
              <a:rPr lang="ru-RU" dirty="0" err="1"/>
              <a:t>мьютексом</a:t>
            </a:r>
            <a:r>
              <a:rPr lang="ru-RU" dirty="0"/>
              <a:t> владеет только один поток.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err="1"/>
              <a:t>no-preemption</a:t>
            </a:r>
            <a:r>
              <a:rPr lang="ru-RU" dirty="0"/>
              <a:t> – поток может освободить </a:t>
            </a:r>
            <a:r>
              <a:rPr lang="ru-RU" dirty="0" err="1"/>
              <a:t>мьютекс</a:t>
            </a:r>
            <a:r>
              <a:rPr lang="ru-RU" dirty="0"/>
              <a:t> только добровольно, владение отнять нельзя.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err="1"/>
              <a:t>hold-and-wait</a:t>
            </a:r>
            <a:r>
              <a:rPr lang="ru-RU" dirty="0"/>
              <a:t> – поток владеет </a:t>
            </a:r>
            <a:r>
              <a:rPr lang="ru-RU" dirty="0" err="1"/>
              <a:t>мьютексом</a:t>
            </a:r>
            <a:r>
              <a:rPr lang="ru-RU" dirty="0"/>
              <a:t> и блокируется на захвате другого </a:t>
            </a:r>
            <a:r>
              <a:rPr lang="ru-RU" dirty="0" err="1"/>
              <a:t>мьютекса</a:t>
            </a:r>
            <a:r>
              <a:rPr lang="ru-RU" dirty="0"/>
              <a:t> до его освобождения.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 err="1"/>
              <a:t>circular-wait</a:t>
            </a:r>
            <a:r>
              <a:rPr lang="ru-RU" dirty="0"/>
              <a:t> – цикл в </a:t>
            </a:r>
            <a:r>
              <a:rPr lang="ru-RU" dirty="0" err="1"/>
              <a:t>wait-for</a:t>
            </a:r>
            <a:r>
              <a:rPr lang="ru-RU" dirty="0"/>
              <a:t> или </a:t>
            </a:r>
            <a:r>
              <a:rPr lang="ru-RU" dirty="0" err="1"/>
              <a:t>resource</a:t>
            </a:r>
            <a:r>
              <a:rPr lang="ru-RU" dirty="0"/>
              <a:t> </a:t>
            </a:r>
            <a:r>
              <a:rPr lang="ru-RU" dirty="0" err="1"/>
              <a:t>allocation</a:t>
            </a:r>
            <a:r>
              <a:rPr lang="ru-RU" dirty="0"/>
              <a:t> графе.</a:t>
            </a:r>
          </a:p>
          <a:p>
            <a:r>
              <a:rPr lang="ru-RU" dirty="0"/>
              <a:t>Условие </a:t>
            </a:r>
            <a:r>
              <a:rPr lang="ru-RU" dirty="0" err="1"/>
              <a:t>circular-wait</a:t>
            </a:r>
            <a:r>
              <a:rPr lang="ru-RU" dirty="0"/>
              <a:t> влечет за собой </a:t>
            </a:r>
            <a:r>
              <a:rPr lang="ru-RU" dirty="0" err="1"/>
              <a:t>hold-and-wait</a:t>
            </a:r>
            <a:r>
              <a:rPr lang="ru-RU" dirty="0"/>
              <a:t>, но эта избыточность удобна для рассуждений.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75417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предотвратить </a:t>
            </a:r>
            <a:r>
              <a:rPr lang="ru-RU" dirty="0" err="1"/>
              <a:t>дэдлоки</a:t>
            </a:r>
            <a:r>
              <a:rPr lang="ru-RU" dirty="0"/>
              <a:t>?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Нужно нарушить одно из условий </a:t>
            </a:r>
            <a:r>
              <a:rPr lang="ru-RU" dirty="0" err="1"/>
              <a:t>Коффмана</a:t>
            </a:r>
            <a:r>
              <a:rPr lang="ru-RU" dirty="0"/>
              <a:t>.</a:t>
            </a:r>
          </a:p>
          <a:p>
            <a:r>
              <a:rPr lang="ru-RU" dirty="0"/>
              <a:t>Условия </a:t>
            </a:r>
            <a:r>
              <a:rPr lang="ru-RU" dirty="0" err="1"/>
              <a:t>mutual-exclusion</a:t>
            </a:r>
            <a:r>
              <a:rPr lang="ru-RU" dirty="0"/>
              <a:t> и </a:t>
            </a:r>
            <a:r>
              <a:rPr lang="ru-RU" dirty="0" err="1"/>
              <a:t>no-preemption</a:t>
            </a:r>
            <a:r>
              <a:rPr lang="ru-RU" dirty="0"/>
              <a:t> – это свойства </a:t>
            </a:r>
            <a:r>
              <a:rPr lang="ru-RU" dirty="0" err="1"/>
              <a:t>мьютексов</a:t>
            </a:r>
            <a:r>
              <a:rPr lang="ru-RU" dirty="0"/>
              <a:t>.</a:t>
            </a:r>
          </a:p>
          <a:p>
            <a:r>
              <a:rPr lang="ru-RU" dirty="0" err="1"/>
              <a:t>hold-and-wait</a:t>
            </a:r>
            <a:r>
              <a:rPr lang="ru-RU" dirty="0"/>
              <a:t>: не захватывать больше одного </a:t>
            </a:r>
            <a:r>
              <a:rPr lang="ru-RU" dirty="0" err="1"/>
              <a:t>мьютекса</a:t>
            </a:r>
            <a:r>
              <a:rPr lang="ru-RU" dirty="0"/>
              <a:t>, или захватывать сразу все </a:t>
            </a:r>
            <a:r>
              <a:rPr lang="ru-RU" dirty="0" err="1"/>
              <a:t>мьютексы</a:t>
            </a:r>
            <a:r>
              <a:rPr lang="ru-RU" dirty="0"/>
              <a:t> с откатом в случае неудачи (для этого нужно знать все </a:t>
            </a:r>
            <a:r>
              <a:rPr lang="ru-RU" dirty="0" err="1"/>
              <a:t>мьютексы</a:t>
            </a:r>
            <a:r>
              <a:rPr lang="ru-RU" dirty="0"/>
              <a:t> заранее).</a:t>
            </a:r>
          </a:p>
          <a:p>
            <a:r>
              <a:rPr lang="ru-RU" dirty="0" err="1"/>
              <a:t>circular-wait</a:t>
            </a:r>
            <a:r>
              <a:rPr lang="ru-RU" dirty="0"/>
              <a:t>: не допускать возникновения цикла в графе ожидания.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1842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Livelock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Попытка захватить две вилки с откатом: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ru-RU" dirty="0"/>
          </a:p>
          <a:p>
            <a:r>
              <a:rPr lang="ru-RU" dirty="0"/>
              <a:t>В теории – возможна бесконечная взаимная блокировка.</a:t>
            </a:r>
          </a:p>
          <a:p>
            <a:r>
              <a:rPr lang="ru-RU" dirty="0"/>
              <a:t>На практике – синхронность быстро нарушается, и один из потоков выигрывает.</a:t>
            </a:r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079500" y="2147838"/>
            <a:ext cx="6731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while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{</a:t>
            </a:r>
          </a:p>
          <a:p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right_fork.lock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</a:t>
            </a:r>
            <a:endParaRPr lang="ru-RU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left_fork.try_lock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()) {</a:t>
            </a:r>
          </a:p>
          <a:p>
            <a:r>
              <a:rPr lang="ru-RU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	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break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}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	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right_fork.unlock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</a:t>
            </a:r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				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this_thread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::yield();</a:t>
            </a:r>
          </a:p>
          <a:p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}</a:t>
            </a:r>
          </a:p>
          <a:p>
            <a:r>
              <a:rPr lang="ru-RU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91998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 решения - Левша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4392385"/>
            <a:ext cx="10515600" cy="1784577"/>
          </a:xfrm>
        </p:spPr>
        <p:txBody>
          <a:bodyPr/>
          <a:lstStyle/>
          <a:p>
            <a:r>
              <a:rPr lang="ru-RU" dirty="0"/>
              <a:t>Пусть один из философов будет левшой – он сначала будет брать левую вилку, а потом – правую.</a:t>
            </a:r>
          </a:p>
          <a:p>
            <a:r>
              <a:rPr lang="ru-RU" dirty="0"/>
              <a:t>Симметрия нарушится, и появление цикла в графе ожидания станет невозможным.</a:t>
            </a:r>
          </a:p>
        </p:txBody>
      </p:sp>
      <p:pic>
        <p:nvPicPr>
          <p:cNvPr id="4" name="Picture 1072"/>
          <p:cNvPicPr/>
          <p:nvPr/>
        </p:nvPicPr>
        <p:blipFill>
          <a:blip r:embed="rId2"/>
          <a:stretch>
            <a:fillRect/>
          </a:stretch>
        </p:blipFill>
        <p:spPr>
          <a:xfrm>
            <a:off x="2762839" y="1406842"/>
            <a:ext cx="4519704" cy="283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332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Доказательство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Предположим, что взаимная блокировка возникла:</a:t>
            </a:r>
          </a:p>
          <a:p>
            <a:r>
              <a:rPr lang="ru-RU" dirty="0"/>
              <a:t>Цикл в графе ожидания возможен только из всех философов.</a:t>
            </a:r>
          </a:p>
          <a:p>
            <a:r>
              <a:rPr lang="ru-RU" dirty="0"/>
              <a:t>В этом цикле каждый философ находится в </a:t>
            </a:r>
            <a:r>
              <a:rPr lang="ru-RU" dirty="0" err="1"/>
              <a:t>hold-and-wait</a:t>
            </a:r>
            <a:r>
              <a:rPr lang="ru-RU" dirty="0"/>
              <a:t>, т.е. владеет одной вилкой и заблокирован на захвате другой.</a:t>
            </a:r>
          </a:p>
          <a:p>
            <a:r>
              <a:rPr lang="ru-RU" dirty="0"/>
              <a:t>Но левша и правша, сидящий слева от него, не могут одновременно держать по одной вилке, поскольку первой они берут одну и ту же вилку.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4900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 решения - Официант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099911"/>
          </a:xfrm>
        </p:spPr>
        <p:txBody>
          <a:bodyPr>
            <a:normAutofit fontScale="92500"/>
          </a:bodyPr>
          <a:lstStyle/>
          <a:p>
            <a:r>
              <a:rPr lang="ru-RU" dirty="0"/>
              <a:t>Все философы – правши.</a:t>
            </a:r>
          </a:p>
          <a:p>
            <a:r>
              <a:rPr lang="ru-RU" dirty="0"/>
              <a:t>Для того, чтобы подойти к столу и взять вилки, философ должен получить разрешение у официанта.</a:t>
            </a:r>
          </a:p>
          <a:p>
            <a:r>
              <a:rPr lang="ru-RU" dirty="0"/>
              <a:t>Официант – семафор </a:t>
            </a:r>
            <a:r>
              <a:rPr lang="ru-RU" dirty="0" err="1"/>
              <a:t>waiter</a:t>
            </a:r>
            <a:r>
              <a:rPr lang="ru-RU" dirty="0"/>
              <a:t> с начальным значением, равным числу философов без единицы.</a:t>
            </a:r>
          </a:p>
          <a:p>
            <a:r>
              <a:rPr lang="ru-RU" dirty="0"/>
              <a:t>Официант не позволяет всем философам одновременно толпиться у стола, а без этого не может возникнуть цикл в графе ожидания.</a:t>
            </a:r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705100" y="4925536"/>
            <a:ext cx="6096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2000" dirty="0"/>
              <a:t>Перед едой		После еды</a:t>
            </a:r>
          </a:p>
          <a:p>
            <a:r>
              <a:rPr lang="ru-RU" sz="2000" dirty="0"/>
              <a:t> </a:t>
            </a:r>
          </a:p>
          <a:p>
            <a:r>
              <a:rPr lang="en-US" sz="2000" dirty="0" err="1">
                <a:solidFill>
                  <a:srgbClr val="FF0000"/>
                </a:solidFill>
              </a:rPr>
              <a:t>waiter.wait</a:t>
            </a:r>
            <a:r>
              <a:rPr lang="en-US" sz="2000" dirty="0">
                <a:solidFill>
                  <a:srgbClr val="FF0000"/>
                </a:solidFill>
              </a:rPr>
              <a:t>() </a:t>
            </a:r>
            <a:r>
              <a:rPr lang="ru-RU" sz="2000" dirty="0"/>
              <a:t>		</a:t>
            </a:r>
            <a:r>
              <a:rPr lang="en-US" sz="2000" dirty="0" err="1"/>
              <a:t>left_fork.unlock</a:t>
            </a:r>
            <a:r>
              <a:rPr lang="en-US" sz="2000" dirty="0"/>
              <a:t>() </a:t>
            </a:r>
            <a:endParaRPr lang="ru-RU" sz="2000" dirty="0"/>
          </a:p>
          <a:p>
            <a:r>
              <a:rPr lang="en-US" sz="2000" dirty="0" err="1"/>
              <a:t>right_fork.lock</a:t>
            </a:r>
            <a:r>
              <a:rPr lang="en-US" sz="2000" dirty="0"/>
              <a:t>() </a:t>
            </a:r>
            <a:r>
              <a:rPr lang="ru-RU" sz="2000" dirty="0"/>
              <a:t>		</a:t>
            </a:r>
            <a:r>
              <a:rPr lang="en-US" sz="2000" dirty="0" err="1"/>
              <a:t>right_fork.unlock</a:t>
            </a:r>
            <a:r>
              <a:rPr lang="en-US" sz="2000" dirty="0"/>
              <a:t>()</a:t>
            </a:r>
            <a:endParaRPr lang="ru-RU" sz="2000" dirty="0"/>
          </a:p>
          <a:p>
            <a:r>
              <a:rPr lang="en-US" sz="2000" dirty="0" err="1"/>
              <a:t>left_fork.lock</a:t>
            </a:r>
            <a:r>
              <a:rPr lang="en-US" sz="2000" dirty="0"/>
              <a:t>()</a:t>
            </a:r>
            <a:r>
              <a:rPr lang="ru-RU" sz="2000" dirty="0"/>
              <a:t>		</a:t>
            </a:r>
            <a:r>
              <a:rPr lang="en-US" sz="2000" dirty="0" err="1">
                <a:solidFill>
                  <a:srgbClr val="FF0000"/>
                </a:solidFill>
              </a:rPr>
              <a:t>waiter.signal</a:t>
            </a:r>
            <a:r>
              <a:rPr lang="en-US" sz="2000" dirty="0">
                <a:solidFill>
                  <a:srgbClr val="FF0000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662560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Дедлоки</a:t>
            </a:r>
            <a:r>
              <a:rPr lang="ru-RU" dirty="0"/>
              <a:t>, </a:t>
            </a:r>
            <a:r>
              <a:rPr lang="ru-RU" dirty="0" err="1"/>
              <a:t>лайвлоки</a:t>
            </a:r>
            <a:r>
              <a:rPr lang="ru-RU" dirty="0"/>
              <a:t>, голодание...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чем разница?</a:t>
            </a:r>
          </a:p>
          <a:p>
            <a:r>
              <a:rPr lang="ru-RU" b="1" dirty="0" err="1"/>
              <a:t>Дэдлок</a:t>
            </a:r>
            <a:r>
              <a:rPr lang="ru-RU" dirty="0"/>
              <a:t> – это терминальное состояние, потоки не могут выйти из него самостоятельно.</a:t>
            </a:r>
          </a:p>
          <a:p>
            <a:r>
              <a:rPr lang="ru-RU" b="1" dirty="0" err="1"/>
              <a:t>Лайвлок</a:t>
            </a:r>
            <a:r>
              <a:rPr lang="ru-RU" dirty="0"/>
              <a:t> – это временная блокировка, синхронность потоков рано или поздно нарушится, и один из потоков совершит прогресс.</a:t>
            </a:r>
          </a:p>
          <a:p>
            <a:r>
              <a:rPr lang="ru-RU" dirty="0"/>
              <a:t>При </a:t>
            </a:r>
            <a:r>
              <a:rPr lang="ru-RU" b="1" dirty="0" err="1"/>
              <a:t>лайвлоке</a:t>
            </a:r>
            <a:r>
              <a:rPr lang="ru-RU" dirty="0"/>
              <a:t> ни один из потоков не совершает прогресса.</a:t>
            </a:r>
          </a:p>
          <a:p>
            <a:r>
              <a:rPr lang="ru-RU" dirty="0"/>
              <a:t>При </a:t>
            </a:r>
            <a:r>
              <a:rPr lang="ru-RU" b="1" dirty="0"/>
              <a:t>голодании</a:t>
            </a:r>
            <a:r>
              <a:rPr lang="ru-RU" dirty="0"/>
              <a:t> продолжительное отсутствие прогресса у одного потока означает прогресс других потоков.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62858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 решения – иерархия </a:t>
            </a:r>
            <a:r>
              <a:rPr lang="ru-RU" dirty="0" err="1"/>
              <a:t>локов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Каждому </a:t>
            </a:r>
            <a:r>
              <a:rPr lang="ru-RU" dirty="0" err="1"/>
              <a:t>мьютексу</a:t>
            </a:r>
            <a:r>
              <a:rPr lang="ru-RU" dirty="0"/>
              <a:t> M в программе ставится в соответствие уровень L(M).</a:t>
            </a:r>
          </a:p>
          <a:p>
            <a:r>
              <a:rPr lang="ru-RU" dirty="0"/>
              <a:t>Потоки захватывают </a:t>
            </a:r>
            <a:r>
              <a:rPr lang="ru-RU" dirty="0" err="1"/>
              <a:t>мьютексы</a:t>
            </a:r>
            <a:r>
              <a:rPr lang="ru-RU" dirty="0"/>
              <a:t> в порядке строгого убывания уровня.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7703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Задача об обедающих философах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Dining Philosophers Problem</a:t>
            </a:r>
            <a:endParaRPr lang="ru-RU" dirty="0"/>
          </a:p>
          <a:p>
            <a:r>
              <a:rPr lang="ru-RU" dirty="0"/>
              <a:t>Автор – </a:t>
            </a:r>
            <a:r>
              <a:rPr lang="ru-RU" dirty="0" err="1"/>
              <a:t>Эдсгер</a:t>
            </a:r>
            <a:r>
              <a:rPr lang="ru-RU" dirty="0"/>
              <a:t> </a:t>
            </a:r>
            <a:r>
              <a:rPr lang="ru-RU" dirty="0" err="1"/>
              <a:t>Дейкстра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25625"/>
            <a:ext cx="4809757" cy="465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528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Эшер</a:t>
            </a:r>
            <a:r>
              <a:rPr lang="ru-RU" dirty="0"/>
              <a:t> – Восхождение и спуск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585233"/>
            <a:ext cx="10515600" cy="4351338"/>
          </a:xfrm>
        </p:spPr>
        <p:txBody>
          <a:bodyPr/>
          <a:lstStyle/>
          <a:p>
            <a:r>
              <a:rPr lang="ru-RU" dirty="0"/>
              <a:t>Если все время спускаться, то нельзя вернуться в то же место.</a:t>
            </a:r>
          </a:p>
        </p:txBody>
      </p:sp>
      <p:grpSp>
        <p:nvGrpSpPr>
          <p:cNvPr id="4" name="Group 7879"/>
          <p:cNvGrpSpPr/>
          <p:nvPr/>
        </p:nvGrpSpPr>
        <p:grpSpPr>
          <a:xfrm>
            <a:off x="2286000" y="2377440"/>
            <a:ext cx="5113020" cy="3934460"/>
            <a:chOff x="0" y="0"/>
            <a:chExt cx="2606040" cy="2103730"/>
          </a:xfrm>
        </p:grpSpPr>
        <p:pic>
          <p:nvPicPr>
            <p:cNvPr id="5" name="Picture 1411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43015" y="40498"/>
              <a:ext cx="2519993" cy="2022744"/>
            </a:xfrm>
            <a:prstGeom prst="rect">
              <a:avLst/>
            </a:prstGeom>
          </p:spPr>
        </p:pic>
        <p:sp>
          <p:nvSpPr>
            <p:cNvPr id="6" name="Shape 1412"/>
            <p:cNvSpPr/>
            <p:nvPr/>
          </p:nvSpPr>
          <p:spPr>
            <a:xfrm>
              <a:off x="0" y="13"/>
              <a:ext cx="2606040" cy="0"/>
            </a:xfrm>
            <a:custGeom>
              <a:avLst/>
              <a:gdLst/>
              <a:ahLst/>
              <a:cxnLst/>
              <a:rect l="0" t="0" r="0" b="0"/>
              <a:pathLst>
                <a:path w="2606040">
                  <a:moveTo>
                    <a:pt x="0" y="0"/>
                  </a:moveTo>
                  <a:lnTo>
                    <a:pt x="2606040" y="0"/>
                  </a:lnTo>
                </a:path>
              </a:pathLst>
            </a:custGeom>
            <a:ln w="5055" cap="flat">
              <a:miter lim="127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" name="Shape 1413"/>
            <p:cNvSpPr/>
            <p:nvPr/>
          </p:nvSpPr>
          <p:spPr>
            <a:xfrm>
              <a:off x="2527" y="0"/>
              <a:ext cx="0" cy="2103730"/>
            </a:xfrm>
            <a:custGeom>
              <a:avLst/>
              <a:gdLst/>
              <a:ahLst/>
              <a:cxnLst/>
              <a:rect l="0" t="0" r="0" b="0"/>
              <a:pathLst>
                <a:path h="2103730">
                  <a:moveTo>
                    <a:pt x="0" y="2103730"/>
                  </a:moveTo>
                  <a:lnTo>
                    <a:pt x="0" y="0"/>
                  </a:lnTo>
                </a:path>
              </a:pathLst>
            </a:custGeom>
            <a:ln w="5055" cap="flat">
              <a:miter lim="127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8" name="Shape 1414"/>
            <p:cNvSpPr/>
            <p:nvPr/>
          </p:nvSpPr>
          <p:spPr>
            <a:xfrm>
              <a:off x="2603500" y="0"/>
              <a:ext cx="0" cy="2103730"/>
            </a:xfrm>
            <a:custGeom>
              <a:avLst/>
              <a:gdLst/>
              <a:ahLst/>
              <a:cxnLst/>
              <a:rect l="0" t="0" r="0" b="0"/>
              <a:pathLst>
                <a:path h="2103730">
                  <a:moveTo>
                    <a:pt x="0" y="2103730"/>
                  </a:moveTo>
                  <a:lnTo>
                    <a:pt x="0" y="0"/>
                  </a:lnTo>
                </a:path>
              </a:pathLst>
            </a:custGeom>
            <a:ln w="5055" cap="flat">
              <a:miter lim="127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9" name="Shape 1415"/>
            <p:cNvSpPr/>
            <p:nvPr/>
          </p:nvSpPr>
          <p:spPr>
            <a:xfrm>
              <a:off x="0" y="2103730"/>
              <a:ext cx="2606040" cy="0"/>
            </a:xfrm>
            <a:custGeom>
              <a:avLst/>
              <a:gdLst/>
              <a:ahLst/>
              <a:cxnLst/>
              <a:rect l="0" t="0" r="0" b="0"/>
              <a:pathLst>
                <a:path w="2606040">
                  <a:moveTo>
                    <a:pt x="0" y="0"/>
                  </a:moveTo>
                  <a:lnTo>
                    <a:pt x="2606040" y="0"/>
                  </a:lnTo>
                </a:path>
              </a:pathLst>
            </a:custGeom>
            <a:ln w="5055" cap="flat">
              <a:miter lim="127000"/>
            </a:ln>
          </p:spPr>
          <p:style>
            <a:lnRef idx="1">
              <a:srgbClr val="000000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1437614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Доказательство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ru-RU" dirty="0"/>
                  <a:t>Предположим, что возникла взаимная блокировка – цикл в графе ожидания: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…</m:t>
                      </m:r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ru-RU" dirty="0"/>
                  <a:t>Обозначим через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dirty="0"/>
                  <a:t> </a:t>
                </a:r>
                <a:r>
                  <a:rPr lang="ru-RU" dirty="0" err="1"/>
                  <a:t>мьютекс</a:t>
                </a:r>
                <a:r>
                  <a:rPr lang="ru-RU" dirty="0"/>
                  <a:t>, которым владеет поток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ru-RU" dirty="0"/>
                  <a:t>, и на котором заблокировался поток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dirty="0"/>
                  <a:t>.</a:t>
                </a:r>
              </a:p>
              <a:p>
                <a:pPr marL="0" indent="0">
                  <a:buNone/>
                </a:pPr>
                <a:r>
                  <a:rPr lang="ru-RU" dirty="0"/>
                  <a:t>Обозначим через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dirty="0"/>
                  <a:t> наименьший уровень </a:t>
                </a:r>
                <a:r>
                  <a:rPr lang="ru-RU" dirty="0" err="1"/>
                  <a:t>мьютекса</a:t>
                </a:r>
                <a:r>
                  <a:rPr lang="ru-RU" dirty="0"/>
                  <a:t>, которым в момент блокировки владел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𝑀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: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ru-RU" dirty="0"/>
                  <a:t>Тогда: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ru-RU" dirty="0"/>
                  <a:t>Прокрутив неравенство по циклу, придем к противоречию.</a:t>
                </a:r>
              </a:p>
              <a:p>
                <a:pPr marL="0" indent="0">
                  <a:buNone/>
                </a:pPr>
                <a:endParaRPr lang="ru-RU" dirty="0"/>
              </a:p>
            </p:txBody>
          </p:sp>
        </mc:Choice>
        <mc:Fallback xmlns=""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801" r="-1391" b="-56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31346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Мораль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506662"/>
            <a:ext cx="9423400" cy="1074738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ru-RU" dirty="0"/>
              <a:t>Единый порядок захвата </a:t>
            </a:r>
            <a:r>
              <a:rPr lang="ru-RU" dirty="0" err="1"/>
              <a:t>мьютексов</a:t>
            </a:r>
            <a:r>
              <a:rPr lang="ru-RU" dirty="0"/>
              <a:t> гарантирует </a:t>
            </a:r>
            <a:r>
              <a:rPr lang="ru-RU" dirty="0" err="1"/>
              <a:t>отстутствие</a:t>
            </a:r>
            <a:r>
              <a:rPr lang="ru-RU" dirty="0"/>
              <a:t> </a:t>
            </a:r>
            <a:r>
              <a:rPr lang="ru-RU" dirty="0" err="1"/>
              <a:t>дедлоков</a:t>
            </a:r>
            <a:r>
              <a:rPr lang="ru-RU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345797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каком порядке освобождать </a:t>
            </a:r>
            <a:r>
              <a:rPr lang="ru-RU" dirty="0" err="1"/>
              <a:t>мьютексы</a:t>
            </a:r>
            <a:r>
              <a:rPr lang="ru-RU" dirty="0"/>
              <a:t>?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В теории – в произвольном.</a:t>
            </a:r>
          </a:p>
          <a:p>
            <a:r>
              <a:rPr lang="ru-RU" dirty="0"/>
              <a:t>При освобождении </a:t>
            </a:r>
            <a:r>
              <a:rPr lang="ru-RU" dirty="0" err="1"/>
              <a:t>мьютекса</a:t>
            </a:r>
            <a:r>
              <a:rPr lang="ru-RU" dirty="0"/>
              <a:t> в </a:t>
            </a:r>
            <a:r>
              <a:rPr lang="ru-RU" dirty="0" err="1"/>
              <a:t>resource</a:t>
            </a:r>
            <a:r>
              <a:rPr lang="ru-RU" dirty="0"/>
              <a:t> </a:t>
            </a:r>
            <a:r>
              <a:rPr lang="ru-RU" dirty="0" err="1"/>
              <a:t>allocation</a:t>
            </a:r>
            <a:r>
              <a:rPr lang="ru-RU" dirty="0"/>
              <a:t> графе удаляется ребро, что не может привести к блокировке.</a:t>
            </a:r>
          </a:p>
          <a:p>
            <a:r>
              <a:rPr lang="ru-RU" dirty="0"/>
              <a:t>На практике </a:t>
            </a:r>
            <a:r>
              <a:rPr lang="ru-RU" dirty="0" err="1"/>
              <a:t>мьютексы</a:t>
            </a:r>
            <a:r>
              <a:rPr lang="ru-RU" dirty="0"/>
              <a:t> отпускают в зеркальном порядке: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ru-RU" dirty="0"/>
              <a:t>Захваты и отпускания </a:t>
            </a:r>
            <a:r>
              <a:rPr lang="ru-RU" dirty="0" err="1"/>
              <a:t>мьютекса</a:t>
            </a:r>
            <a:r>
              <a:rPr lang="ru-RU" dirty="0"/>
              <a:t> образуют правильную скобочную последовательность</a:t>
            </a:r>
            <a:r>
              <a:rPr lang="en-US" dirty="0"/>
              <a:t> </a:t>
            </a:r>
            <a:r>
              <a:rPr lang="ru-RU" dirty="0"/>
              <a:t>(благодаря </a:t>
            </a:r>
            <a:r>
              <a:rPr lang="en-US" dirty="0"/>
              <a:t>RAII</a:t>
            </a:r>
            <a:r>
              <a:rPr lang="ru-RU" dirty="0"/>
              <a:t>)</a:t>
            </a:r>
            <a:r>
              <a:rPr lang="en-US" dirty="0"/>
              <a:t>.</a:t>
            </a:r>
            <a:endParaRPr lang="ru-RU" dirty="0"/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827867" y="3472303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M1</a:t>
            </a:r>
            <a:r>
              <a:rPr lang="en-US" sz="2400" dirty="0"/>
              <a:t>.lock()</a:t>
            </a: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M2</a:t>
            </a:r>
            <a:r>
              <a:rPr lang="en-US" sz="2400" dirty="0"/>
              <a:t>.lock() ...</a:t>
            </a: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M2</a:t>
            </a:r>
            <a:r>
              <a:rPr lang="en-US" sz="2400" dirty="0"/>
              <a:t>.unlock()</a:t>
            </a:r>
          </a:p>
          <a:p>
            <a:r>
              <a:rPr lang="en-US" sz="2400" dirty="0">
                <a:solidFill>
                  <a:srgbClr val="FF0000"/>
                </a:solidFill>
              </a:rPr>
              <a:t>M1</a:t>
            </a:r>
            <a:r>
              <a:rPr lang="en-US" sz="2400" dirty="0"/>
              <a:t>.unlock()</a:t>
            </a:r>
          </a:p>
        </p:txBody>
      </p:sp>
    </p:spTree>
    <p:extLst>
      <p:ext uri="{BB962C8B-B14F-4D97-AF65-F5344CB8AC3E}">
        <p14:creationId xmlns:p14="http://schemas.microsoft.com/office/powerpoint/2010/main" val="15619962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Обнаружение взаимных блокировок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Нужно поддерживать </a:t>
            </a:r>
            <a:r>
              <a:rPr lang="ru-RU" dirty="0" err="1"/>
              <a:t>resource</a:t>
            </a:r>
            <a:r>
              <a:rPr lang="ru-RU" dirty="0"/>
              <a:t> </a:t>
            </a:r>
            <a:r>
              <a:rPr lang="ru-RU" dirty="0" err="1"/>
              <a:t>allocation</a:t>
            </a:r>
            <a:r>
              <a:rPr lang="ru-RU" dirty="0"/>
              <a:t> граф во время исполнения программы:</a:t>
            </a:r>
          </a:p>
          <a:p>
            <a:pPr marL="0" indent="0">
              <a:buNone/>
            </a:pPr>
            <a:r>
              <a:rPr lang="ru-RU" dirty="0"/>
              <a:t>В начале вызова </a:t>
            </a:r>
            <a:r>
              <a:rPr lang="ru-RU" dirty="0" err="1"/>
              <a:t>мьютекса</a:t>
            </a:r>
            <a:r>
              <a:rPr lang="ru-RU" dirty="0"/>
              <a:t> </a:t>
            </a:r>
            <a:r>
              <a:rPr lang="ru-RU" dirty="0" err="1"/>
              <a:t>M.lock</a:t>
            </a:r>
            <a:r>
              <a:rPr lang="ru-RU" dirty="0"/>
              <a:t>() в потоке T нужно добавить в граф дугу T → M.</a:t>
            </a:r>
          </a:p>
          <a:p>
            <a:pPr marL="0" indent="0">
              <a:buNone/>
            </a:pPr>
            <a:r>
              <a:rPr lang="ru-RU" dirty="0"/>
              <a:t>После захвата </a:t>
            </a:r>
            <a:r>
              <a:rPr lang="ru-RU" dirty="0" err="1"/>
              <a:t>мьютекса</a:t>
            </a:r>
            <a:r>
              <a:rPr lang="ru-RU" dirty="0"/>
              <a:t> – заменить ее дугой M → T.</a:t>
            </a:r>
          </a:p>
          <a:p>
            <a:pPr marL="0" indent="0">
              <a:buNone/>
            </a:pPr>
            <a:r>
              <a:rPr lang="ru-RU" dirty="0"/>
              <a:t>После </a:t>
            </a:r>
            <a:r>
              <a:rPr lang="ru-RU" dirty="0" err="1"/>
              <a:t>M.unlock</a:t>
            </a:r>
            <a:r>
              <a:rPr lang="ru-RU" dirty="0"/>
              <a:t>() удалить дугу M → T из графа.</a:t>
            </a:r>
          </a:p>
          <a:p>
            <a:pPr marL="0" indent="0">
              <a:buNone/>
            </a:pPr>
            <a:r>
              <a:rPr lang="ru-RU" dirty="0"/>
              <a:t>В какие моменты ловить цикл:</a:t>
            </a:r>
          </a:p>
          <a:p>
            <a:r>
              <a:rPr lang="ru-RU" dirty="0"/>
              <a:t>На каждое добавление дуги</a:t>
            </a:r>
          </a:p>
          <a:p>
            <a:r>
              <a:rPr lang="ru-RU" dirty="0"/>
              <a:t>Проверять наличие циклов в фоновом потоке</a:t>
            </a:r>
          </a:p>
        </p:txBody>
      </p:sp>
    </p:spTree>
    <p:extLst>
      <p:ext uri="{BB962C8B-B14F-4D97-AF65-F5344CB8AC3E}">
        <p14:creationId xmlns:p14="http://schemas.microsoft.com/office/powerpoint/2010/main" val="2175502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Инструменты для обнаружения </a:t>
            </a:r>
            <a:r>
              <a:rPr lang="ru-RU" dirty="0" err="1"/>
              <a:t>дэдлоков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Valgrind|Helgrind</a:t>
            </a:r>
            <a:endParaRPr lang="en-US" dirty="0"/>
          </a:p>
          <a:p>
            <a:r>
              <a:rPr lang="en-US" dirty="0"/>
              <a:t>Intel Thread Inspector</a:t>
            </a:r>
          </a:p>
          <a:p>
            <a:r>
              <a:rPr lang="ru-RU" dirty="0"/>
              <a:t>Множество их</a:t>
            </a:r>
          </a:p>
          <a:p>
            <a:endParaRPr lang="ru-RU" dirty="0"/>
          </a:p>
          <a:p>
            <a:r>
              <a:rPr lang="ru-RU" dirty="0"/>
              <a:t>Мы с вами напишем простой иерархический </a:t>
            </a:r>
            <a:r>
              <a:rPr lang="ru-RU" dirty="0" err="1"/>
              <a:t>мьютекс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7674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об обедающих философах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Философы сидят за круглым обеденным столом.</a:t>
            </a:r>
            <a:endParaRPr lang="en-US" dirty="0"/>
          </a:p>
          <a:p>
            <a:r>
              <a:rPr lang="ru-RU" dirty="0"/>
              <a:t>Между каждой парой соседних философов лежит по 1 вилке.</a:t>
            </a:r>
          </a:p>
          <a:p>
            <a:r>
              <a:rPr lang="ru-RU" dirty="0"/>
              <a:t>Каждый из философов поочередно делает две вещи: думает некоторое время, затем ест, затем снова думает и т.д.</a:t>
            </a:r>
          </a:p>
          <a:p>
            <a:r>
              <a:rPr lang="ru-RU" dirty="0"/>
              <a:t>Для еды нужно взять обе вилки по обе стороны от себя. После еды нужно положить их на стол.</a:t>
            </a:r>
          </a:p>
          <a:p>
            <a:r>
              <a:rPr lang="ru-RU" dirty="0"/>
              <a:t>Брать и класть вилки нужно строго по одной.</a:t>
            </a:r>
          </a:p>
          <a:p>
            <a:r>
              <a:rPr lang="ru-RU" dirty="0"/>
              <a:t>Задача: придумать протокол захвата вилок, который позволит каждому философу поесть бесконечное число раз!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4751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об обедающих философах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Философы – это потоки, вилки – </a:t>
            </a:r>
            <a:r>
              <a:rPr lang="ru-RU" dirty="0" err="1"/>
              <a:t>мьютексы</a:t>
            </a:r>
            <a:r>
              <a:rPr lang="ru-RU" dirty="0"/>
              <a:t>.</a:t>
            </a:r>
          </a:p>
          <a:p>
            <a:r>
              <a:rPr lang="ru-RU" dirty="0"/>
              <a:t>Время на размышления и еду – произвольные паузы во время исполнения. Пробуем брать вилки:</a:t>
            </a:r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Потоки не отпускают правую вилку, пока не возьмут левую.</a:t>
            </a:r>
          </a:p>
          <a:p>
            <a:r>
              <a:rPr lang="ru-RU" dirty="0"/>
              <a:t>Если каждый поток возьмет вилку справа от себя, то после этого все они навечно заблокируются.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1066800" y="3266063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right_fork.lock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</a:t>
            </a:r>
          </a:p>
          <a:p>
            <a:r>
              <a:rPr lang="en-US" sz="2400" i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left_fork.lock</a:t>
            </a:r>
            <a:r>
              <a:rPr lang="en-US" sz="2400" i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ru-RU" sz="2400" i="1" dirty="0"/>
          </a:p>
        </p:txBody>
      </p:sp>
    </p:spTree>
    <p:extLst>
      <p:ext uri="{BB962C8B-B14F-4D97-AF65-F5344CB8AC3E}">
        <p14:creationId xmlns:p14="http://schemas.microsoft.com/office/powerpoint/2010/main" val="818399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Взаимная блокировка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Дэдлок</a:t>
            </a:r>
            <a:r>
              <a:rPr lang="ru-RU" dirty="0"/>
              <a:t> или взаимная блокировка (</a:t>
            </a:r>
            <a:r>
              <a:rPr lang="ru-RU" dirty="0" err="1"/>
              <a:t>deadlock</a:t>
            </a:r>
            <a:r>
              <a:rPr lang="ru-RU" dirty="0"/>
              <a:t>) – ситуация, когда потоки блокируются на взаимном ожидании друг друга.</a:t>
            </a:r>
          </a:p>
          <a:p>
            <a:r>
              <a:rPr lang="ru-RU" dirty="0"/>
              <a:t>Потоки попадают в цикл, в котором каждый поток заблокирован на ожидании события (освобождение </a:t>
            </a:r>
            <a:r>
              <a:rPr lang="ru-RU" dirty="0" err="1"/>
              <a:t>мьютекса</a:t>
            </a:r>
            <a:r>
              <a:rPr lang="ru-RU" dirty="0"/>
              <a:t> или сигнал от другого потока), которое должен реализовать следующий поток из этого цикла.</a:t>
            </a:r>
          </a:p>
          <a:p>
            <a:r>
              <a:rPr lang="ru-RU" dirty="0"/>
              <a:t>В такой ситуации прогресс ни одного из ожидающих потоков становится невозможен.</a:t>
            </a:r>
          </a:p>
        </p:txBody>
      </p:sp>
    </p:spTree>
    <p:extLst>
      <p:ext uri="{BB962C8B-B14F-4D97-AF65-F5344CB8AC3E}">
        <p14:creationId xmlns:p14="http://schemas.microsoft.com/office/powerpoint/2010/main" val="3895026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Дэдлок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743" y="1690688"/>
            <a:ext cx="7380514" cy="423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79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Дэдлок</a:t>
            </a:r>
            <a:r>
              <a:rPr lang="ru-RU" dirty="0"/>
              <a:t> на двух </a:t>
            </a:r>
            <a:r>
              <a:rPr lang="ru-RU" dirty="0" err="1"/>
              <a:t>мьютексах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939800" y="1690688"/>
            <a:ext cx="2286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Поток А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M1.lock()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M2.lock()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M2.unlock()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M1.unlock()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7416800" y="1690688"/>
            <a:ext cx="2286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Поток В</a:t>
            </a:r>
          </a:p>
          <a:p>
            <a:endParaRPr lang="ru-RU" sz="2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M2.lock()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M1.lock()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M1.unlock()</a:t>
            </a: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M2.unlock()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2959100" y="4300160"/>
            <a:ext cx="4724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rgbClr val="000000"/>
                </a:solidFill>
                <a:latin typeface="SFSS1095"/>
              </a:rPr>
              <a:t>Поток</a:t>
            </a:r>
            <a:r>
              <a:rPr lang="en-US" sz="2400" dirty="0">
                <a:solidFill>
                  <a:srgbClr val="000000"/>
                </a:solidFill>
                <a:latin typeface="SFSS1095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SFSX1095"/>
              </a:rPr>
              <a:t>A</a:t>
            </a:r>
            <a:r>
              <a:rPr lang="ru-RU" sz="2400" dirty="0">
                <a:solidFill>
                  <a:srgbClr val="000000"/>
                </a:solidFill>
                <a:latin typeface="SFSX1095"/>
              </a:rPr>
              <a:t>		</a:t>
            </a:r>
            <a:r>
              <a:rPr lang="ru-RU" sz="2400" dirty="0">
                <a:solidFill>
                  <a:srgbClr val="000000"/>
                </a:solidFill>
                <a:latin typeface="SFSS1095"/>
              </a:rPr>
              <a:t>Поток</a:t>
            </a:r>
            <a:r>
              <a:rPr lang="en-US" sz="2400" dirty="0">
                <a:solidFill>
                  <a:srgbClr val="000000"/>
                </a:solidFill>
                <a:latin typeface="SFSS1095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SFSX1095"/>
              </a:rPr>
              <a:t>B</a:t>
            </a:r>
            <a:endParaRPr lang="ru-RU" sz="2400" dirty="0">
              <a:solidFill>
                <a:srgbClr val="000000"/>
              </a:solidFill>
              <a:latin typeface="SFSX1095"/>
            </a:endParaRPr>
          </a:p>
          <a:p>
            <a:endParaRPr lang="en-US" sz="2400" dirty="0">
              <a:solidFill>
                <a:srgbClr val="000000"/>
              </a:solidFill>
              <a:latin typeface="SFSX1095"/>
            </a:endParaRPr>
          </a:p>
          <a:p>
            <a:r>
              <a:rPr lang="en-US" sz="2400" dirty="0">
                <a:solidFill>
                  <a:srgbClr val="000000"/>
                </a:solidFill>
                <a:latin typeface="SFTT1095"/>
              </a:rPr>
              <a:t>M1.lock()</a:t>
            </a:r>
          </a:p>
          <a:p>
            <a:r>
              <a:rPr lang="ru-RU" sz="2400" dirty="0">
                <a:solidFill>
                  <a:srgbClr val="000000"/>
                </a:solidFill>
                <a:latin typeface="SFTT1095"/>
              </a:rPr>
              <a:t>			</a:t>
            </a:r>
            <a:r>
              <a:rPr lang="en-US" sz="2400" dirty="0">
                <a:solidFill>
                  <a:srgbClr val="000000"/>
                </a:solidFill>
                <a:latin typeface="SFTT1095"/>
              </a:rPr>
              <a:t>M2.lock()</a:t>
            </a:r>
          </a:p>
          <a:p>
            <a:r>
              <a:rPr lang="en-US" sz="2400" dirty="0">
                <a:solidFill>
                  <a:srgbClr val="FF0000"/>
                </a:solidFill>
                <a:latin typeface="SFTT1095"/>
              </a:rPr>
              <a:t>M2.lock()</a:t>
            </a:r>
          </a:p>
          <a:p>
            <a:r>
              <a:rPr lang="ru-RU" sz="2400" dirty="0">
                <a:solidFill>
                  <a:srgbClr val="FF0000"/>
                </a:solidFill>
                <a:latin typeface="SFTT1095"/>
              </a:rPr>
              <a:t>			</a:t>
            </a:r>
            <a:r>
              <a:rPr lang="en-US" sz="2400" dirty="0">
                <a:solidFill>
                  <a:srgbClr val="FF0000"/>
                </a:solidFill>
                <a:latin typeface="SFTT1095"/>
              </a:rPr>
              <a:t>M1.lock()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410807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Возникновение </a:t>
            </a:r>
            <a:r>
              <a:rPr lang="ru-RU" dirty="0" err="1"/>
              <a:t>дэдлоков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Дедлоки</a:t>
            </a:r>
            <a:r>
              <a:rPr lang="ru-RU" dirty="0"/>
              <a:t> происходят </a:t>
            </a:r>
            <a:r>
              <a:rPr lang="ru-RU" dirty="0" err="1"/>
              <a:t>недетерминированно</a:t>
            </a:r>
            <a:r>
              <a:rPr lang="ru-RU" dirty="0"/>
              <a:t>.</a:t>
            </a:r>
          </a:p>
          <a:p>
            <a:r>
              <a:rPr lang="ru-RU" dirty="0"/>
              <a:t>Возникнет </a:t>
            </a:r>
            <a:r>
              <a:rPr lang="ru-RU" dirty="0" err="1"/>
              <a:t>дэдлок</a:t>
            </a:r>
            <a:r>
              <a:rPr lang="ru-RU" dirty="0"/>
              <a:t> или нет – зависит от конкретного сценария исполнения программы.</a:t>
            </a:r>
          </a:p>
          <a:p>
            <a:r>
              <a:rPr lang="ru-RU" dirty="0"/>
              <a:t>Нетривиальные случаи взаимной блокировки:</a:t>
            </a:r>
          </a:p>
          <a:p>
            <a:pPr lvl="1"/>
            <a:r>
              <a:rPr lang="ru-RU" dirty="0"/>
              <a:t>Пул потоков и задачи, которые создают другие задачи.</a:t>
            </a:r>
          </a:p>
          <a:p>
            <a:pPr lvl="1"/>
            <a:r>
              <a:rPr lang="ru-RU" dirty="0"/>
              <a:t>Цикл из блокирующих очередей ограниченного размера</a:t>
            </a:r>
          </a:p>
          <a:p>
            <a:r>
              <a:rPr lang="ru-RU" dirty="0"/>
              <a:t>Дадим более строгое определение </a:t>
            </a:r>
            <a:r>
              <a:rPr lang="ru-RU" dirty="0" err="1"/>
              <a:t>дэдлока</a:t>
            </a:r>
            <a:r>
              <a:rPr lang="ru-RU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010690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Граф ожидания (</a:t>
            </a:r>
            <a:r>
              <a:rPr lang="en-US" dirty="0"/>
              <a:t>Wait-For Graph)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Направленный граф.</a:t>
            </a:r>
          </a:p>
          <a:p>
            <a:r>
              <a:rPr lang="ru-RU" dirty="0"/>
              <a:t>Вершины – потоки.</a:t>
            </a:r>
          </a:p>
          <a:p>
            <a:r>
              <a:rPr lang="ru-RU" dirty="0"/>
              <a:t>Дуга T1 → T2 означает, что поток T1 заблокировался на захвате </a:t>
            </a:r>
            <a:r>
              <a:rPr lang="ru-RU" dirty="0" err="1"/>
              <a:t>мьютекса</a:t>
            </a:r>
            <a:r>
              <a:rPr lang="ru-RU" dirty="0"/>
              <a:t>, которым в данный момент владеет поток T2.</a:t>
            </a:r>
          </a:p>
          <a:p>
            <a:r>
              <a:rPr lang="ru-RU" dirty="0"/>
              <a:t>У каждого потока – по одной исходящей дуге.</a:t>
            </a:r>
          </a:p>
          <a:p>
            <a:r>
              <a:rPr lang="ru-RU" dirty="0"/>
              <a:t>Цикл в графе ожидания означает взаимную блокировку.</a:t>
            </a:r>
          </a:p>
        </p:txBody>
      </p:sp>
    </p:spTree>
    <p:extLst>
      <p:ext uri="{BB962C8B-B14F-4D97-AF65-F5344CB8AC3E}">
        <p14:creationId xmlns:p14="http://schemas.microsoft.com/office/powerpoint/2010/main" val="127695950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1019</Words>
  <Application>Microsoft Office PowerPoint</Application>
  <PresentationFormat>Широкоэкранный</PresentationFormat>
  <Paragraphs>169</Paragraphs>
  <Slides>25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Consolas</vt:lpstr>
      <vt:lpstr>SFSS1095</vt:lpstr>
      <vt:lpstr>SFSX1095</vt:lpstr>
      <vt:lpstr>SFTT1095</vt:lpstr>
      <vt:lpstr>Тема Office</vt:lpstr>
      <vt:lpstr>Взаимные блокировки</vt:lpstr>
      <vt:lpstr>Задача об обедающих философах</vt:lpstr>
      <vt:lpstr>Задача об обедающих философах</vt:lpstr>
      <vt:lpstr>Задача об обедающих философах</vt:lpstr>
      <vt:lpstr>Взаимная блокировка</vt:lpstr>
      <vt:lpstr>Дэдлок</vt:lpstr>
      <vt:lpstr>Дэдлок на двух мьютексах</vt:lpstr>
      <vt:lpstr>Возникновение дэдлоков</vt:lpstr>
      <vt:lpstr>Граф ожидания (Wait-For Graph)</vt:lpstr>
      <vt:lpstr>Resource Allocation Graph</vt:lpstr>
      <vt:lpstr>Resource Allocation Graph</vt:lpstr>
      <vt:lpstr>Условия Коффмана</vt:lpstr>
      <vt:lpstr>Как предотвратить дэдлоки?</vt:lpstr>
      <vt:lpstr>Livelock</vt:lpstr>
      <vt:lpstr>Вариант решения - Левша</vt:lpstr>
      <vt:lpstr>Доказательство</vt:lpstr>
      <vt:lpstr>Вариант решения - Официант</vt:lpstr>
      <vt:lpstr>Дедлоки, лайвлоки, голодание...</vt:lpstr>
      <vt:lpstr>Вариант решения – иерархия локов</vt:lpstr>
      <vt:lpstr>Эшер – Восхождение и спуск</vt:lpstr>
      <vt:lpstr>Доказательство</vt:lpstr>
      <vt:lpstr>Мораль</vt:lpstr>
      <vt:lpstr>В каком порядке освобождать мьютексы?</vt:lpstr>
      <vt:lpstr>Обнаружение взаимных блокировок</vt:lpstr>
      <vt:lpstr>Инструменты для обнаружения дэдлоков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Взаимные блокировки</dc:title>
  <dc:creator>Егор Яковлев</dc:creator>
  <cp:lastModifiedBy>acer 54</cp:lastModifiedBy>
  <cp:revision>19</cp:revision>
  <dcterms:created xsi:type="dcterms:W3CDTF">2016-10-06T19:19:30Z</dcterms:created>
  <dcterms:modified xsi:type="dcterms:W3CDTF">2016-10-07T08:04:54Z</dcterms:modified>
</cp:coreProperties>
</file>

<file path=docProps/thumbnail.jpeg>
</file>